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4630400" cy="8229600"/>
  <p:notesSz cx="8229600" cy="14630400"/>
  <p:embeddedFontLst>
    <p:embeddedFont>
      <p:font typeface="Sora Medium"/>
      <p:regular r:id="rId46"/>
    </p:embeddedFont>
    <p:embeddedFont>
      <p:font typeface="Sora Medium"/>
      <p:regular r:id="rId47"/>
    </p:embeddedFont>
    <p:embeddedFont>
      <p:font typeface="Noto Sans TC"/>
      <p:regular r:id="rId48"/>
    </p:embeddedFont>
    <p:embeddedFont>
      <p:font typeface="Noto Sans TC"/>
      <p:regular r:id="rId4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Relationship Id="rId46" Type="http://schemas.openxmlformats.org/officeDocument/2006/relationships/font" Target="fonts/font1.fntdata"/><Relationship Id="rId47" Type="http://schemas.openxmlformats.org/officeDocument/2006/relationships/font" Target="fonts/font2.fntdata"/><Relationship Id="rId48" Type="http://schemas.openxmlformats.org/officeDocument/2006/relationships/font" Target="fonts/font3.fntdata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2" Type="http://schemas.openxmlformats.org/officeDocument/2006/relationships/image" Target="../media/image-1023-2.png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2" Type="http://schemas.openxmlformats.org/officeDocument/2006/relationships/image" Target="../media/image-1024-2.png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2" Type="http://schemas.openxmlformats.org/officeDocument/2006/relationships/image" Target="../media/image-1025-2.png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2" Type="http://schemas.openxmlformats.org/officeDocument/2006/relationships/image" Target="../media/image-1026-2.png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2" Type="http://schemas.openxmlformats.org/officeDocument/2006/relationships/image" Target="../media/image-1027-2.png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2" Type="http://schemas.openxmlformats.org/officeDocument/2006/relationships/image" Target="../media/image-1028-2.png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9-1.png"/><Relationship Id="rId2" Type="http://schemas.openxmlformats.org/officeDocument/2006/relationships/image" Target="../media/image-1029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0-1.png"/><Relationship Id="rId2" Type="http://schemas.openxmlformats.org/officeDocument/2006/relationships/image" Target="../media/image-1030-2.png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1-1.png"/><Relationship Id="rId2" Type="http://schemas.openxmlformats.org/officeDocument/2006/relationships/image" Target="../media/image-1031-2.png"/><Relationship Id="rId4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2-1.png"/><Relationship Id="rId2" Type="http://schemas.openxmlformats.org/officeDocument/2006/relationships/image" Target="../media/image-1032-2.png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3-1.png"/><Relationship Id="rId2" Type="http://schemas.openxmlformats.org/officeDocument/2006/relationships/image" Target="../media/image-1033-2.png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4-1.png"/><Relationship Id="rId2" Type="http://schemas.openxmlformats.org/officeDocument/2006/relationships/image" Target="../media/image-1034-2.png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5-1.png"/><Relationship Id="rId2" Type="http://schemas.openxmlformats.org/officeDocument/2006/relationships/image" Target="../media/image-1035-2.png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6-1.png"/><Relationship Id="rId2" Type="http://schemas.openxmlformats.org/officeDocument/2006/relationships/image" Target="../media/image-1036-2.png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7-1.png"/><Relationship Id="rId2" Type="http://schemas.openxmlformats.org/officeDocument/2006/relationships/image" Target="../media/image-1037-2.png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8-1.png"/><Relationship Id="rId2" Type="http://schemas.openxmlformats.org/officeDocument/2006/relationships/image" Target="../media/image-1038-2.png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9-1.png"/><Relationship Id="rId2" Type="http://schemas.openxmlformats.org/officeDocument/2006/relationships/image" Target="../media/image-1039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40-1.png"/><Relationship Id="rId2" Type="http://schemas.openxmlformats.org/officeDocument/2006/relationships/image" Target="../media/image-1040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0z0c.github.io/codeit_ai_g2b_search/" TargetMode="External"/><Relationship Id="rId3" Type="http://schemas.openxmlformats.org/officeDocument/2006/relationships/hyperlink" Target="https://www.youtube.com/watch?v=rFoyNxsR5cE" TargetMode="External"/><Relationship Id="rId4" Type="http://schemas.openxmlformats.org/officeDocument/2006/relationships/hyperlink" Target="https://pypi.org/project/helper-hwp" TargetMode="External"/><Relationship Id="rId1" Type="http://schemas.openxmlformats.org/officeDocument/2006/relationships/image" Target="../media/image-1-1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pypi.org/project/helper-hwp" TargetMode="Externa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https://pypi.org/project/helper-hwp" TargetMode="Externa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2243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중급 프로젝트 발표</a:t>
            </a:r>
            <a:endParaRPr lang="en-US" sz="6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75773"/>
            <a:ext cx="4178379" cy="41783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47736" y="234743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프로젝트명: 살피다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647736" y="3141226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47736" y="3708202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47736" y="4275177"/>
            <a:ext cx="71963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47736" y="486489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코드잇 AI 4기 3팀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6647736" y="5522595"/>
            <a:ext cx="425338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김명환, 신승목, 오형주, 이민규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93790" y="70644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FA44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[프로젝트저장소]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[시연영상]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                                                                                                                                                                          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204C8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[helper-hwp]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86730" y="1703784"/>
            <a:ext cx="2849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데이터 수집 및 전처리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48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2.2 원본 전처리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4245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Markdown 변환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076700"/>
            <a:ext cx="397954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PDF: pymupdf4llm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34282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2초당 1페이지 처리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1258"/>
            <a:ext cx="397954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HWP: helper_hwp 개발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958840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문서 1개당 1초 이내 처리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4357" y="34245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최소 전처리만 수행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34357" y="40767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원본 텍스트 내용 및 구조 보존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4357" y="464367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공백 및 탭 정규화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3회 이상 개행을 2회로 축소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각 라인 앞뒤 공백 제거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3496" y="34245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페이지 마커 삽입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9873496" y="40767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청킹 시 페이지 단위 분할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3496" y="464367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오류 발생 시 특수 마커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3496" y="52106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검색 결과 출처 표시 → UX 향상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86730" y="1773079"/>
            <a:ext cx="2849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데이터 수집 및 전처리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181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2.3 데이터베이스 설계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493889"/>
            <a:ext cx="3296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documents_db 스키마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75033"/>
            <a:ext cx="397954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 해시, 파일 이름,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총 페이지, 파일 크기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Markdown 내용 (분할 저장)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분할 저장 인덱스(0~4)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생성 시각, 최종 수정 시각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4357" y="3493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파일 메타데이터 관리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4357" y="407503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Create, Read, Update, Delete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(= CRUD)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4357" y="500491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테이블에 정보 추가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 해시 조회 (중복 검사)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 통계 정보 반환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3496" y="3493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재현성 보장 메커니즘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3496" y="407503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 해시로 동일 문서 1회만 저장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3496" y="464200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Markdown 원본: 다양한 임베딩 실험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3496" y="520898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타임스탬프 추적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86730" y="729615"/>
            <a:ext cx="2849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데이터 수집 및 전처리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74671"/>
            <a:ext cx="9057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2.4 중복 데이터 분석 및 품질 개선 효과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450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해시 기반 중복 검출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031569"/>
            <a:ext cx="3979545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해시값: 20cd…0a7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(저장) BioIN 의료 기기산업…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(스킵) 한국보건산업진흥원…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4106466"/>
            <a:ext cx="3979545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해시값: fe07…3e8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(저장) 국가과학기술지식정보…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(스킵) 한국한의학연구원…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334357" y="2450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검출 과정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4357" y="303156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DB에서 저장 개수 확인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출력 로그 검토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DB에 해시 검색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(원본) 동일 확인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3496" y="2450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저장 공간 절약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3496" y="303156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원본 파일 기준 1%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(1.6 MB/162 MB)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3496" y="396144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DB 파일 17.0 MB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(원본 데이터 중 98개 저장)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509379"/>
            <a:ext cx="13042821" cy="19906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86730" y="1794391"/>
            <a:ext cx="2849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데이터 수집 및 전처리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39447"/>
            <a:ext cx="5895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2.5 나라장터 공고 → DB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5152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입찰 공고 정보 조회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167307"/>
            <a:ext cx="624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API에서 Service Key, 시작일, 종료일 입력 (10초)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4282"/>
            <a:ext cx="624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조달청_나라장터 입찰공고 서비스 URL 생성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1258"/>
            <a:ext cx="62460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http://apis.data.go.kr/1230000/ad/BidPublicInfoService/getBidPblancListInfoCnstwk(공사 관련 공고)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0831" y="3515201"/>
            <a:ext cx="43768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API 응답 중 첨부문서 → DB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00831" y="4167307"/>
            <a:ext cx="624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임시 디렉토리 생성 및 다운로드 (30초 timeout)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00831" y="4734282"/>
            <a:ext cx="624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예외 처리: Long Path Prefix → 절대 경로로 변환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0831" y="5301258"/>
            <a:ext cx="624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다운 완료 시: HWP, PDF → Markdown → DB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00831" y="5868233"/>
            <a:ext cx="62432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DB 저장 완료 시 임시 파일 제거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63952" y="948095"/>
            <a:ext cx="3172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3931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3.1 임베딩 전처리 전략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192655"/>
            <a:ext cx="380130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3단계 전처리 파이프라인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93790" y="2958108"/>
            <a:ext cx="130428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96572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581" y="3109436"/>
            <a:ext cx="11306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단계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620447" y="3109436"/>
            <a:ext cx="13090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수행 시점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390787" y="3109436"/>
            <a:ext cx="23279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주체 (메서드)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179945" y="3109436"/>
            <a:ext cx="1160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목표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01814" y="3109436"/>
            <a:ext cx="25350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주요 작업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798141" y="3109436"/>
            <a:ext cx="1804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저장 위치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61604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581" y="3759756"/>
            <a:ext cx="11306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1차: 최소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2620447" y="3759756"/>
            <a:ext cx="13090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HWP, PDF 변환 직후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390787" y="3759756"/>
            <a:ext cx="232791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DocumentProcessor.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clean_markdown_text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179945" y="3759756"/>
            <a:ext cx="1160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원본 보존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801814" y="3759756"/>
            <a:ext cx="25350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형식 문제 해결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(공백, 개행 축소)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1798141" y="3759756"/>
            <a:ext cx="180403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DocumentsDB.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text_content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801410" y="462926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581" y="4772978"/>
            <a:ext cx="11306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2차: 최대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2620447" y="4772978"/>
            <a:ext cx="13090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청킹 직전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390787" y="4772978"/>
            <a:ext cx="232791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EmbeddingProcessor.clean_markdown_text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7179945" y="4772978"/>
            <a:ext cx="1160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임베딩 품질 최적화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801814" y="4772978"/>
            <a:ext cx="25350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마크업, 노이즈 제거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보호 블록 마스킹/복원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1798141" y="4772978"/>
            <a:ext cx="1804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임베딩 입력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801410" y="564249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1028581" y="5786199"/>
            <a:ext cx="11306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3차: 페이지별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2620447" y="5786199"/>
            <a:ext cx="13090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페이지 단위 분할 후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4390787" y="5786199"/>
            <a:ext cx="232791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EmbeddingProcessor.clean_page_text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7179945" y="5786199"/>
            <a:ext cx="1160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최종 정제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8801814" y="5786199"/>
            <a:ext cx="25350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페이지 마커 제거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최종 공백 정리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1798141" y="5786199"/>
            <a:ext cx="1804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텍스트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793790" y="69184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3단계 파이프라인의 장점: (1) DB 원본 보존한 채 다양한 전처리 실험 가능 (2) 페이지 마커로 정확한 페이지 분할 가능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63952" y="1012031"/>
            <a:ext cx="3172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570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3.1 임베딩 전처리 전략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732842"/>
            <a:ext cx="342102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보호 블록 마스킹 기법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3849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코드 예제, 수학 공식, 다이어그램 등 중요한 정보 보호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51923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식별 및 치환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6095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코드 블록(```) → XPROTECTEDXCODE3XnX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수식 블록($$, $) → XPROTECTEDXMATHXnX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페이지 마커(PAGE_MARKER) → XPROTECTEDXMARKERXnX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02285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전처리 수행: 마스킹 후 전처리 작업에 영향 X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6559868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복원: 전처리 완료 후 원본으로 치환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2732842"/>
            <a:ext cx="47030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Markdown 요소 제거 및 정제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9521" y="3384947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보호 블록 마스킹 후, 형식을 위한 마크업 제거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4042529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제거: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47001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HTML 태그, 이미지, 링크, 강조 기호,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헤더, 인용구, 리스트마커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629989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탈출문자 처리, 공백 정리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99521" y="6287572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효과: 임베딩 모델이 순수한 텍스트의 의미에 집중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63952" y="1648420"/>
            <a:ext cx="3172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0934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3.2 청킹 전략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369231"/>
            <a:ext cx="4823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RecursiveCharacterTextSplitter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03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Separators: 문단 &gt; 문장 &gt; 단어 &gt; 문자 순 분할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73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chunk_size: 기본값 1500, token_count 기준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43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chunk_overlap: 기본값 300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513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length_function: tiktoken 기반 커스텀 함수 사용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69231"/>
            <a:ext cx="2849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페이지 단위 분할 방식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503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페이지 마커 기준으로 분할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5173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chunk_size보다 작은 단일 페이지는 버퍼 사용: 인접 페이지 텍스트 누적, 시작/종료 페이지 기록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472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청킹 트리거: 버퍼 크기 도달 또는 마지막 페이지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0142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각 청크에 페이지 정보 저장, 사용자에게 출처 명시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74329" y="871418"/>
            <a:ext cx="206228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793790" y="1160740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3.2 청킹 전략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93790" y="168044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메타데이터 보존 전략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93790" y="2177891"/>
            <a:ext cx="13042821" cy="4719638"/>
          </a:xfrm>
          <a:prstGeom prst="roundRect">
            <a:avLst>
              <a:gd name="adj" fmla="val 4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185511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49047" y="2281476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메타데이터 필드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3394115" y="2281476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설명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58921" y="2281476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활용 목적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801410" y="2613184"/>
            <a:ext cx="1302758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49047" y="2709148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file_hash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3394115" y="2709148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원본 파일의 SHA-256 해시값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558921" y="2709148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특정 파일의 청크 식별, 파일 단위 벡터 삭제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801410" y="3040856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49047" y="3136821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file_name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3394115" y="3136821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사용자 친숙한 파일 이름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558921" y="3136821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검색 결과 표시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801410" y="3468529"/>
            <a:ext cx="1302758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49047" y="3564493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start_page/end_page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3394115" y="3564493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청크가 속한 페이지 범위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7558921" y="3564493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원본 문서의 정확한 위치 추적</a:t>
            </a:r>
            <a:endParaRPr lang="en-US" sz="1150" dirty="0"/>
          </a:p>
        </p:txBody>
      </p:sp>
      <p:sp>
        <p:nvSpPr>
          <p:cNvPr id="22" name="Shape 20"/>
          <p:cNvSpPr/>
          <p:nvPr/>
        </p:nvSpPr>
        <p:spPr>
          <a:xfrm>
            <a:off x="801410" y="3896201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49047" y="3992166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chunk_type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3394115" y="3992166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생성 방식 (single, merged, split)</a:t>
            </a:r>
            <a:endParaRPr lang="en-US" sz="1150" dirty="0"/>
          </a:p>
        </p:txBody>
      </p:sp>
      <p:sp>
        <p:nvSpPr>
          <p:cNvPr id="25" name="Text 23"/>
          <p:cNvSpPr/>
          <p:nvPr/>
        </p:nvSpPr>
        <p:spPr>
          <a:xfrm>
            <a:off x="7558921" y="3992166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청킹 전략 분석 및 개선</a:t>
            </a:r>
            <a:endParaRPr lang="en-US" sz="1150" dirty="0"/>
          </a:p>
        </p:txBody>
      </p:sp>
      <p:sp>
        <p:nvSpPr>
          <p:cNvPr id="26" name="Shape 24"/>
          <p:cNvSpPr/>
          <p:nvPr/>
        </p:nvSpPr>
        <p:spPr>
          <a:xfrm>
            <a:off x="801410" y="4323874"/>
            <a:ext cx="1302758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949047" y="4419838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chunk_index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3394115" y="4419838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동일 파일 내 청크의 순서 인덱스</a:t>
            </a:r>
            <a:endParaRPr lang="en-US" sz="1150" dirty="0"/>
          </a:p>
        </p:txBody>
      </p:sp>
      <p:sp>
        <p:nvSpPr>
          <p:cNvPr id="29" name="Text 27"/>
          <p:cNvSpPr/>
          <p:nvPr/>
        </p:nvSpPr>
        <p:spPr>
          <a:xfrm>
            <a:off x="7558921" y="4419838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정렬, 인접 청크 검색</a:t>
            </a:r>
            <a:endParaRPr lang="en-US" sz="1150" dirty="0"/>
          </a:p>
        </p:txBody>
      </p:sp>
      <p:sp>
        <p:nvSpPr>
          <p:cNvPr id="30" name="Shape 28"/>
          <p:cNvSpPr/>
          <p:nvPr/>
        </p:nvSpPr>
        <p:spPr>
          <a:xfrm>
            <a:off x="801410" y="4751546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49047" y="4847511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embedding_config_hash</a:t>
            </a:r>
            <a:endParaRPr lang="en-US" sz="1150" dirty="0"/>
          </a:p>
        </p:txBody>
      </p:sp>
      <p:sp>
        <p:nvSpPr>
          <p:cNvPr id="32" name="Text 30"/>
          <p:cNvSpPr/>
          <p:nvPr/>
        </p:nvSpPr>
        <p:spPr>
          <a:xfrm>
            <a:off x="3394115" y="4847511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 해시와 임베딩 설정의 통합 해시값</a:t>
            </a:r>
            <a:endParaRPr lang="en-US" sz="1150" dirty="0"/>
          </a:p>
        </p:txBody>
      </p:sp>
      <p:sp>
        <p:nvSpPr>
          <p:cNvPr id="33" name="Text 31"/>
          <p:cNvSpPr/>
          <p:nvPr/>
        </p:nvSpPr>
        <p:spPr>
          <a:xfrm>
            <a:off x="7558921" y="4847511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재현성 보장 및 재임베딩 필요성 자동 판단</a:t>
            </a:r>
            <a:endParaRPr lang="en-US" sz="1150" dirty="0"/>
          </a:p>
        </p:txBody>
      </p:sp>
      <p:sp>
        <p:nvSpPr>
          <p:cNvPr id="34" name="Shape 32"/>
          <p:cNvSpPr/>
          <p:nvPr/>
        </p:nvSpPr>
        <p:spPr>
          <a:xfrm>
            <a:off x="801410" y="5179219"/>
            <a:ext cx="1302758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49047" y="5275183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chunk_hash</a:t>
            </a:r>
            <a:endParaRPr lang="en-US" sz="1150" dirty="0"/>
          </a:p>
        </p:txBody>
      </p:sp>
      <p:sp>
        <p:nvSpPr>
          <p:cNvPr id="36" name="Text 34"/>
          <p:cNvSpPr/>
          <p:nvPr/>
        </p:nvSpPr>
        <p:spPr>
          <a:xfrm>
            <a:off x="3394115" y="5275183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텍스트 내용의 SHA-256 해시값</a:t>
            </a:r>
            <a:endParaRPr lang="en-US" sz="1150" dirty="0"/>
          </a:p>
        </p:txBody>
      </p:sp>
      <p:sp>
        <p:nvSpPr>
          <p:cNvPr id="37" name="Text 35"/>
          <p:cNvSpPr/>
          <p:nvPr/>
        </p:nvSpPr>
        <p:spPr>
          <a:xfrm>
            <a:off x="7558921" y="5275183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증분 업데이트 시 내용 변경 감지</a:t>
            </a:r>
            <a:endParaRPr lang="en-US" sz="1150" dirty="0"/>
          </a:p>
        </p:txBody>
      </p:sp>
      <p:sp>
        <p:nvSpPr>
          <p:cNvPr id="38" name="Shape 36"/>
          <p:cNvSpPr/>
          <p:nvPr/>
        </p:nvSpPr>
        <p:spPr>
          <a:xfrm>
            <a:off x="801410" y="5606891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49047" y="5702856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config_*</a:t>
            </a:r>
            <a:endParaRPr lang="en-US" sz="1150" dirty="0"/>
          </a:p>
        </p:txBody>
      </p:sp>
      <p:sp>
        <p:nvSpPr>
          <p:cNvPr id="40" name="Text 38"/>
          <p:cNvSpPr/>
          <p:nvPr/>
        </p:nvSpPr>
        <p:spPr>
          <a:xfrm>
            <a:off x="3394115" y="5702856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생성 당시의 설정값들</a:t>
            </a:r>
            <a:endParaRPr lang="en-US" sz="1150" dirty="0"/>
          </a:p>
        </p:txBody>
      </p:sp>
      <p:sp>
        <p:nvSpPr>
          <p:cNvPr id="41" name="Text 39"/>
          <p:cNvSpPr/>
          <p:nvPr/>
        </p:nvSpPr>
        <p:spPr>
          <a:xfrm>
            <a:off x="7558921" y="5702856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나중에 동일한 조건으로 청크 재생성</a:t>
            </a:r>
            <a:endParaRPr lang="en-US" sz="1150" dirty="0"/>
          </a:p>
        </p:txBody>
      </p:sp>
      <p:sp>
        <p:nvSpPr>
          <p:cNvPr id="42" name="Shape 40"/>
          <p:cNvSpPr/>
          <p:nvPr/>
        </p:nvSpPr>
        <p:spPr>
          <a:xfrm>
            <a:off x="801410" y="6034564"/>
            <a:ext cx="13027581" cy="4276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949047" y="6130528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embedding_version</a:t>
            </a:r>
            <a:endParaRPr lang="en-US" sz="1150" dirty="0"/>
          </a:p>
        </p:txBody>
      </p:sp>
      <p:sp>
        <p:nvSpPr>
          <p:cNvPr id="44" name="Text 42"/>
          <p:cNvSpPr/>
          <p:nvPr/>
        </p:nvSpPr>
        <p:spPr>
          <a:xfrm>
            <a:off x="3394115" y="6130528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사용된 임베딩 모델 이름</a:t>
            </a:r>
            <a:endParaRPr lang="en-US" sz="1150" dirty="0"/>
          </a:p>
        </p:txBody>
      </p:sp>
      <p:sp>
        <p:nvSpPr>
          <p:cNvPr id="45" name="Text 43"/>
          <p:cNvSpPr/>
          <p:nvPr/>
        </p:nvSpPr>
        <p:spPr>
          <a:xfrm>
            <a:off x="7558921" y="6130528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모델 변경 시 추적 및 마이그레이션</a:t>
            </a:r>
            <a:endParaRPr lang="en-US" sz="1150" dirty="0"/>
          </a:p>
        </p:txBody>
      </p:sp>
      <p:sp>
        <p:nvSpPr>
          <p:cNvPr id="46" name="Shape 44"/>
          <p:cNvSpPr/>
          <p:nvPr/>
        </p:nvSpPr>
        <p:spPr>
          <a:xfrm>
            <a:off x="801410" y="6462236"/>
            <a:ext cx="13027581" cy="4276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949047" y="6558201"/>
            <a:ext cx="214264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created_at</a:t>
            </a:r>
            <a:endParaRPr lang="en-US" sz="1150" dirty="0"/>
          </a:p>
        </p:txBody>
      </p:sp>
      <p:sp>
        <p:nvSpPr>
          <p:cNvPr id="48" name="Text 46"/>
          <p:cNvSpPr/>
          <p:nvPr/>
        </p:nvSpPr>
        <p:spPr>
          <a:xfrm>
            <a:off x="3394115" y="6558201"/>
            <a:ext cx="3862387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생성 시각 (ISO 8601)</a:t>
            </a:r>
            <a:endParaRPr lang="en-US" sz="1150" dirty="0"/>
          </a:p>
        </p:txBody>
      </p:sp>
      <p:sp>
        <p:nvSpPr>
          <p:cNvPr id="49" name="Text 47"/>
          <p:cNvSpPr/>
          <p:nvPr/>
        </p:nvSpPr>
        <p:spPr>
          <a:xfrm>
            <a:off x="7558921" y="6558201"/>
            <a:ext cx="61226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시간 기반 필터링 및 데이터 갱신 분석</a:t>
            </a:r>
            <a:endParaRPr lang="en-US" sz="1150" dirty="0"/>
          </a:p>
        </p:txBody>
      </p:sp>
      <p:sp>
        <p:nvSpPr>
          <p:cNvPr id="50" name="Text 48"/>
          <p:cNvSpPr/>
          <p:nvPr/>
        </p:nvSpPr>
        <p:spPr>
          <a:xfrm>
            <a:off x="793790" y="706338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JSON 직렬화 가능한 형태로 메타데이터 저장, LangChain의 Document 객체에 포함, VectorStoreManager는 FAISS 인덱스와 함꼐 저장</a:t>
            </a:r>
            <a:endParaRPr lang="en-US" sz="14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39845" y="727948"/>
            <a:ext cx="269676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93790" y="1106210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3.3 벡터 임베딩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793790" y="2190631"/>
            <a:ext cx="51488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OpenAI text-embedding-3-small</a:t>
            </a:r>
            <a:endParaRPr lang="en-US" sz="2250" dirty="0"/>
          </a:p>
        </p:txBody>
      </p:sp>
      <p:sp>
        <p:nvSpPr>
          <p:cNvPr id="5" name="Shape 3"/>
          <p:cNvSpPr/>
          <p:nvPr/>
        </p:nvSpPr>
        <p:spPr>
          <a:xfrm>
            <a:off x="793790" y="2768918"/>
            <a:ext cx="6286262" cy="4515803"/>
          </a:xfrm>
          <a:prstGeom prst="roundRect">
            <a:avLst>
              <a:gd name="adj" fmla="val 6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776538"/>
            <a:ext cx="627102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4291" y="2899767"/>
            <a:ext cx="200179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특징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389233" y="2899767"/>
            <a:ext cx="349043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설명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801410" y="3331369"/>
            <a:ext cx="6271022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4291" y="3454598"/>
            <a:ext cx="200179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벡터 차원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3389233" y="3454598"/>
            <a:ext cx="349043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1536 차원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801410" y="3886200"/>
            <a:ext cx="6271022" cy="8632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4291" y="4009430"/>
            <a:ext cx="200179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비용 효율성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3389233" y="4009430"/>
            <a:ext cx="349043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백만 토큰당 0.02 달러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(이전 모델 대비 5배 저렴)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801410" y="4749403"/>
            <a:ext cx="6271022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94291" y="4872633"/>
            <a:ext cx="200179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처리 속도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3389233" y="4872633"/>
            <a:ext cx="349043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빠른 API 응답 시간,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배치 처리 지원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801410" y="5612606"/>
            <a:ext cx="627102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94291" y="5735836"/>
            <a:ext cx="200179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다국어 지원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3389233" y="5735836"/>
            <a:ext cx="349043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한국어 포함 100개 이상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801410" y="6167438"/>
            <a:ext cx="6271022" cy="5548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94291" y="6290667"/>
            <a:ext cx="200179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컨텍스트 길이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3389233" y="6290667"/>
            <a:ext cx="349043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최대 8191 토큰 처리 가능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801410" y="6722269"/>
            <a:ext cx="6271022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94291" y="6845498"/>
            <a:ext cx="200179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배치 처리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3389233" y="6845498"/>
            <a:ext cx="349043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기본값 100, 효율성 증가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557968" y="2190631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임베딩 설정 해시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7557968" y="2744867"/>
            <a:ext cx="628626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목적: 재현성 보장, 설정 변경 추적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7557968" y="3303865"/>
            <a:ext cx="628626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정보: 파일 해시와 임베딩 관련 모든 설정 결합하여 계산한 SHA-256 해시값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7557968" y="4248388"/>
            <a:ext cx="6286262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embedding_config_hash =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SHA-256(Sort(file_hash, chunk_size, chunk_overlap, embedding_model, …))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7557968" y="5578435"/>
            <a:ext cx="628626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특징: 벡터 생성에 관련된 모든 요소 포함, 설정이 달라지면 재임베딩 필요성 자동 판단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7557968" y="6522958"/>
            <a:ext cx="628626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활용: 중복 방지, 재임베딩, 실험 추적 등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63952" y="1151215"/>
            <a:ext cx="3172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96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3.3 벡터 임베딩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957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재현성 보장 메커니즘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93790" y="3161228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16884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343" y="3312557"/>
            <a:ext cx="19344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재현성 수준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423999" y="3312557"/>
            <a:ext cx="3213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핵심 메커니즘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098982" y="3312557"/>
            <a:ext cx="65031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보장 내용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81916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962876"/>
            <a:ext cx="19344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 수준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423999" y="3962876"/>
            <a:ext cx="3213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file_hash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098982" y="3962876"/>
            <a:ext cx="65031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동일한 PDF 파일 -&gt; 동일한 해시값 및 text_content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801410" y="44694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4613196"/>
            <a:ext cx="19344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설정 수준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423999" y="4613196"/>
            <a:ext cx="3213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embedding_config_hash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098982" y="4613196"/>
            <a:ext cx="65031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동일한 설정 -&gt; 동일한 청크 생성 (Config 파일로 설정 복원 가능)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801410" y="511980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28343" y="5263515"/>
            <a:ext cx="19344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수준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3423999" y="5263515"/>
            <a:ext cx="3213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chunk_hash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098982" y="5263515"/>
            <a:ext cx="65031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동일한 텍스트 -&gt; 동일한 임베딩 벡터 (OpenAI 모델은 결정론적)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801410" y="57701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343" y="5913834"/>
            <a:ext cx="19344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메타데이터 수준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3423999" y="5913834"/>
            <a:ext cx="3213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config_* 필드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098982" y="5913834"/>
            <a:ext cx="65031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생성 당시의 설정을 완전히 기록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801410" y="642044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28343" y="6564154"/>
            <a:ext cx="19344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버전 관리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3423999" y="6564154"/>
            <a:ext cx="3213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embedding_version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098982" y="6564154"/>
            <a:ext cx="65031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임베딩 모델 업데이트 시 재임베딩 필요성 판단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8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목차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51202"/>
            <a:ext cx="13042821" cy="3829645"/>
          </a:xfrm>
          <a:prstGeom prst="roundRect">
            <a:avLst>
              <a:gd name="adj" fmla="val 3820"/>
            </a:avLst>
          </a:prstGeom>
          <a:solidFill>
            <a:srgbClr val="07070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20722"/>
            <a:ext cx="13042821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979" y="2611041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1084" y="35181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프로젝트 개요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051084" y="4034195"/>
            <a:ext cx="342102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데이터 수집 및 전처리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051084" y="4550212"/>
            <a:ext cx="380845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1051084" y="5066228"/>
            <a:ext cx="427422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LLM 기반 정보 추출 및 요약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1051084" y="5582245"/>
            <a:ext cx="591550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 RAG 사용자 인터페이스 및 시스템 통합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51084" y="609826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 결론 및 향후 계획</a:t>
            </a:r>
            <a:endParaRPr lang="en-US" sz="2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81253" y="1005840"/>
            <a:ext cx="28553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93790" y="1406247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3.4 FAISS 벡터 저장소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2554367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인덱스 구조 및 관리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141226"/>
            <a:ext cx="4015145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인덱스 타입: IndexFlatL2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검색 결과 정확도 보장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141232"/>
            <a:ext cx="4015145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docstore(Document 저장),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index_to_docstore_id(ID 매핑)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벡터와 원본 문서 연결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5549384"/>
            <a:ext cx="4015145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save_local, load_local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FAISS 인덱스, 메타데이터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   저장 및 복원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314474" y="2554367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메타데이터 매핑 전략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314474" y="3141226"/>
            <a:ext cx="4015145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FAISS 자체는 메타데이터 지원 X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추가 자료 구조 chunk_map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314474" y="4141232"/>
            <a:ext cx="4015145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chunk_map = Dict[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(file_hash, chunk_index),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(faiss_idx, chunk_hash, embedding_config_hash)]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14474" y="5631775"/>
            <a:ext cx="4015145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chunk_map 활용 목적: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5314474" y="6223635"/>
            <a:ext cx="4015145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빠른 중복 검사, 내용 변경 감지,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설정 변경 감지, 효율적인 삭제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9835158" y="2554367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검색 성능 최적화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835158" y="3141226"/>
            <a:ext cx="4015145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top_k 조정: 기본값 5로 검색 시간 최소화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835158" y="4141232"/>
            <a:ext cx="4015145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메타데이터 필터링 지원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9835158" y="4733092"/>
            <a:ext cx="4015145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인덱스 재구성 최소화, 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대량 업데이트 시 재구성</a:t>
            </a:r>
            <a:endParaRPr 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81253" y="1078111"/>
            <a:ext cx="285535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93790" y="1478518"/>
            <a:ext cx="1090874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3.5 다단계 검색 시스템 (Multi-Stage Retrieval)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2626638"/>
            <a:ext cx="28895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1차 광범위 검색 (Broad)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149560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목표: 전체 문서에서 관련 청크 식별,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재현율(Recall) 향상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986689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질의 임베딩: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OpenAIEmbeddings, 1536차원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4823817"/>
            <a:ext cx="401514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FAISS 검색: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L2 거리 기반 검색,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top_k(=5) 청크, 거리점수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5987653"/>
            <a:ext cx="401514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결과 반환: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청크의 텍스트, 메타데이터(file_hash, start_page, distance 등)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14474" y="2626638"/>
            <a:ext cx="267223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2차 심층 검색 (Deep)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314474" y="3149560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목표: 1차 검색 문서에서만 검색 수행,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정밀도(Precision) 향상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14474" y="3986689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메타데이터 필터링: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특정 file_hash 가진 청크만 검색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14474" y="4823817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검색 후 처리: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1차 결과에 필터 적용 → 최종 결과 선택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314474" y="5660946"/>
            <a:ext cx="4015145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효과: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정확한 답변 얻을 확률 증가,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불필요한 노이즈 제거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835158" y="2626638"/>
            <a:ext cx="256413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파일 해시 기반 필터링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835158" y="3149560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2차 심층 검색의 핵심 메커니즘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835158" y="3659981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정밀도 향상: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다른 문서의 유사 표현(FP) 차단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835158" y="4497110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컨텍스트 일관성: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특정 문서에 대화 집중 → 답변 품질 향상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835158" y="5334238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사용자 경험: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하나의 문서를 깊이 탐색하는 경험 제공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63952" y="1104067"/>
            <a:ext cx="3172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임베딩 처리 및 벡터 저장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491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3.6 전처리 효과 분석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824877"/>
            <a:ext cx="3022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토큰 절약 효과 (21.5%)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06021"/>
            <a:ext cx="42514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원본 36,146자 → 전처리 후 28,359자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72997"/>
            <a:ext cx="42514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공백/개행 정리: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15.4% 절약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02875"/>
            <a:ext cx="42514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Markdown 요소 제거: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23.3% 추가 절약(HTML 태그 등)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32753"/>
            <a:ext cx="42514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빈 테이블 행 제거: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47.4% 극적인 효과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606296" y="2824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비용 절감 분석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606296" y="3406021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text_embedding-3-small 모델 비용: 백만 토큰당 0.02 달러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606296" y="4335899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문서 당 9000 토큰 → 7000 토큰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연간 약 15.3 달러 (8만건 가정)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606296" y="5265777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LLM 응답 생성 비용도 간접 감소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009465" y="2824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검색 품질 개선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009465" y="3406021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임베딩 모델이 내용에만 집중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정확한 의미 표현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0009465" y="4335899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동일 청크에 더 많은 내용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정보 밀도와 검색 확률 증가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009465" y="5265777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다양한 문서에 통일된 변환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임베딩 공간 의미적 유사성 향상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009465" y="6195655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형식적 유사성으로 인한 잘못된 매칭(False Positive) 감소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68808" y="621387"/>
            <a:ext cx="337065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LLM 기반 정보 추출 및 요약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90932" y="1042630"/>
            <a:ext cx="5367218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4.1 LLM 프로세서 설계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790932" y="2250162"/>
            <a:ext cx="322028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ChatOpenAI 모델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90932" y="2867382"/>
            <a:ext cx="6262449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모델 및 설정: gpt-5-mini(2025),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Temperature 기본값 0.0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생성된 텍스트의 창의성과 일관성을 조절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0932" y="4090630"/>
            <a:ext cx="626244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모델별 특수 처리: gpt-5-mini는 temperature 1.0 자동 조정 (오류 방지)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0932" y="4970502"/>
            <a:ext cx="626244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키 관리(보안 및 편의성):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메서드 파라미터 &gt; 환경변수 &gt; Config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0932" y="5850374"/>
            <a:ext cx="6262449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호출 추상화(LangChain):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재시도 로직(최대 3회), 스트리밍 응답,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토큰 카운팅 기능 자동 처리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0932" y="7073622"/>
            <a:ext cx="6262449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4638" y="2250162"/>
            <a:ext cx="3220283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파라미터 최적화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7584638" y="2867382"/>
            <a:ext cx="626244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Temperature: 0.0 (결정론적 답변)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문서 기반 답변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4638" y="3747254"/>
            <a:ext cx="626244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Max_tokens: 50000 (응답 시간, 비용)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대부분의 질문에 충분한 답변을 할 수 있는 값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4638" y="4627126"/>
            <a:ext cx="6262449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Presence_penalty, Frequency_penalty (반복 억제): 0.0(기본값)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문서 내용을 충실히 반영하기 위해 적용 x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지나친 반복 답변시 조절 가능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4638" y="5850374"/>
            <a:ext cx="6262449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모델별 파라미터 처리: generate_response 메서드로 모델별 자동 선택</a:t>
            </a:r>
            <a:endParaRPr lang="en-US" sz="16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76046" y="1250037"/>
            <a:ext cx="3560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LLM 기반 정보 추출 및 요약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95093"/>
            <a:ext cx="5820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4.2 프롬프트 엔지니어링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494598"/>
            <a:ext cx="34278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RAG 프롬프트 템플릿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464123"/>
            <a:ext cx="59903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프롬프트: LLM에게 작업 지시 (핵심 요소)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RAG 시스템 구조: 검색된 문서를 컨텍스트로 제공 → 답변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94002"/>
            <a:ext cx="599039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기본 프롬프트 구조: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시스템 역할 정의 지시문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컨텍스트: 검색된 청크들 + 출처 정보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질문: 사용자의 원래 질의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답변 유도: 라벨(ex. "답변:") 사용하여 즉시 답변 유도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412587"/>
            <a:ext cx="59903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345204" y="3464123"/>
            <a:ext cx="64989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템플릿 관리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345204" y="4031099"/>
            <a:ext cx="64989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여러 프롬프트 템플릿을 관리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345204" y="4473297"/>
            <a:ext cx="64989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PromptLoader: 외부에서 프롬프트 템플릿 로드, JSON 저장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345204" y="4915495"/>
            <a:ext cx="64989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프롬프트 코딩 우선순위: 항상 유효한 프롬프트 사용 보장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key값 순서대로 프롬프트 존재여부를 파악하여 불러옴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32043" y="863203"/>
            <a:ext cx="32045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LLM 기반 정보 추출 및 요약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93790" y="1263610"/>
            <a:ext cx="523827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4.2 프롬프트 엔지니어링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2411730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컨텍스트 구성 전략</a:t>
            </a:r>
            <a:endParaRPr lang="en-US" sz="2400" dirty="0"/>
          </a:p>
        </p:txBody>
      </p:sp>
      <p:sp>
        <p:nvSpPr>
          <p:cNvPr id="5" name="Shape 3"/>
          <p:cNvSpPr/>
          <p:nvPr/>
        </p:nvSpPr>
        <p:spPr>
          <a:xfrm>
            <a:off x="793790" y="3024068"/>
            <a:ext cx="7914918" cy="3602355"/>
          </a:xfrm>
          <a:prstGeom prst="roundRect">
            <a:avLst>
              <a:gd name="adj" fmla="val 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031688"/>
            <a:ext cx="7899678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05721" y="3161705"/>
            <a:ext cx="109680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구분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518291" y="3161705"/>
            <a:ext cx="223373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기반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167789" y="3161705"/>
            <a:ext cx="332922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페이지 기반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01410" y="3618428"/>
            <a:ext cx="7899678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5721" y="3748445"/>
            <a:ext cx="109680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 메서드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18291" y="3748445"/>
            <a:ext cx="223373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Retrieval.search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167789" y="3748445"/>
            <a:ext cx="332922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Retrieval.search_page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1410" y="4205168"/>
            <a:ext cx="7899678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5721" y="4335185"/>
            <a:ext cx="109680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구성 단위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518291" y="4335185"/>
            <a:ext cx="223373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각 청크 독립적,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순서대로 나열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167789" y="4335185"/>
            <a:ext cx="332922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페이지 단위 병합 텍스트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(더 넓은 문맥)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01410" y="5118616"/>
            <a:ext cx="7899678" cy="5867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05721" y="5248632"/>
            <a:ext cx="109680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출처 정보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518291" y="5248632"/>
            <a:ext cx="223373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문서 번호, 파일명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167789" y="5248632"/>
            <a:ext cx="332922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파일명, 페이지, 유사도(4자리)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01410" y="5705356"/>
            <a:ext cx="7899678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05721" y="5835372"/>
            <a:ext cx="109680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포맷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518291" y="5835372"/>
            <a:ext cx="223373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이중 개행으로 청크 분리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167789" y="5835372"/>
            <a:ext cx="332922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(예: "출처 1: 공고문.pdf, 페이지 5, 유사도=0.1234")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93790" y="6855976"/>
            <a:ext cx="791491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14247" y="2411730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한국어 프롬프트 </a:t>
            </a:r>
            <a:endParaRPr lang="en-US" sz="2400" dirty="0"/>
          </a:p>
        </p:txBody>
      </p:sp>
      <p:sp>
        <p:nvSpPr>
          <p:cNvPr id="28" name="Text 26"/>
          <p:cNvSpPr/>
          <p:nvPr/>
        </p:nvSpPr>
        <p:spPr>
          <a:xfrm>
            <a:off x="9214247" y="2998589"/>
            <a:ext cx="46298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프롬프트 언어 : 구성 요소를 모두 한국어로 작성 → 한국어로 작동하도록 유도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214247" y="3835718"/>
            <a:ext cx="462986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경어 수준 조정: 명시적으로 존댓말 사용 지시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214247" y="4346138"/>
            <a:ext cx="462986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용어 일관성: "입찰 및 조달 분야의 전문 용어를 정확히 사용하세요" → 제안요청서, 과업지시서 등의 도메인 특화 용어 오용 감소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214247" y="5509974"/>
            <a:ext cx="462986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문장 구조: 간결하고 명확한 문장 요청 → 답변 구조 개선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214247" y="6347103"/>
            <a:ext cx="462986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(5) 출처 표시 요구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88159" y="834509"/>
            <a:ext cx="284845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LLM 기반 정보 추출 및 요약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1905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4.3 대화 이력 관리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211110"/>
            <a:ext cx="31490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ChatHistoryDB 스키마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93790" y="2732723"/>
            <a:ext cx="40519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SQLite에 채팅 세션과 메시지 저장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58860"/>
            <a:ext cx="40519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테이블 구조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784997"/>
            <a:ext cx="40519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chat_sessions 테이블 (대화 세션 메타데이터)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4238506"/>
            <a:ext cx="40519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chat_messages 테이블 (실제 대화 내용)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4692015"/>
            <a:ext cx="40519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데이터베이스 파일: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218152"/>
            <a:ext cx="40519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data/chat_history.db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93790" y="5671661"/>
            <a:ext cx="40519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데이터 무결성 및 성능: 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197798"/>
            <a:ext cx="405193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외래 키 제약으로 무결성 보장, 인덱스 자동 생성으로 빠른 조회 속도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93790" y="6941582"/>
            <a:ext cx="40519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296019" y="221111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세션 기반 대화 관리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296019" y="2732723"/>
            <a:ext cx="40533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세션 생성: 고유 ID 자동 생성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5296019" y="3186232"/>
            <a:ext cx="40533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메시지 추가: 검색된 청크 JSON 문자열로 저장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5296019" y="3639741"/>
            <a:ext cx="40533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세션/메시지 조회: 모든/특정 세션의 메시지 반환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296019" y="4093250"/>
            <a:ext cx="40533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세션 삭제: 관련 메시지 모두 삭제 (CASCADE 옵션)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5296019" y="4546759"/>
            <a:ext cx="40533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통계 정보: 사용 현황(총 세션 수, 메시지 수)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799677" y="2211110"/>
            <a:ext cx="32373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검색 청크 메타데이터 저장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9799677" y="2732723"/>
            <a:ext cx="405193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대화 이력에 검색 청크 정보 함께 저장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답변 근거 추적, 검색 품질 평가, 디버깅 및 개선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9799677" y="3476506"/>
            <a:ext cx="405193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메타데이터: 파일해시, 파일명, 페이지 번호, 거리 등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799677" y="4220289"/>
            <a:ext cx="40519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JSON 지원하는 문자열로 변환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9799677" y="4673798"/>
            <a:ext cx="4051935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기대 효과: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사용자에게 원본 문서 위치 안내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검색 품질 평가, 임계값 조정에 활용</a:t>
            </a:r>
            <a:endParaRPr 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76046" y="1533525"/>
            <a:ext cx="35605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LLM 기반 정보 추출 및 요약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78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4.4 메모리 및 요약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2543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대화이력 요약 관리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906441"/>
            <a:ext cx="624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긴 대화 → 토큰 한도 및 응답 시간 문제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ConversationSummaryMemory 활용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36319"/>
            <a:ext cx="624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가장 오래된 대화를 요약으로 대체,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새로운 메시지 유지 → 최근 컨텍스트 보존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66197"/>
            <a:ext cx="624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효과: 비용 절감, 응답 속도 유지,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컨텍스트 연속성 유지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8092" y="32543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한국어 요약 프롬프트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8092" y="3906441"/>
            <a:ext cx="624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한국어 대화 최적화된 요약 생성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8092" y="4473416"/>
            <a:ext cx="62460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PromptTemplate 객체로 정의,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입력 변수: 기존 요약과 새로운 대화 내용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8092" y="5403294"/>
            <a:ext cx="62460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템플릿 구조: 기존 대화와 새 대화의 라벨 제시 후 지시문으로 누적 요약 지시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10161" y="974408"/>
            <a:ext cx="302645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LLM 기반 정보 추출 및 요약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93790" y="135266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4.5 RAG 평가 시스템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793790" y="2437090"/>
            <a:ext cx="305157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LLM Judge 기반 평가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793790" y="2991326"/>
            <a:ext cx="382952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평가 모델: gpt-5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3473172"/>
            <a:ext cx="382952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프롬프트: "당신은 RAG 시스템의 품질을 평가하는 최고 전문가 LLM Judge 입니다"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4263390"/>
            <a:ext cx="382952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평가 데이터 구조: 질의, 문서, 질의 답변 구분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4764524"/>
            <a:ext cx="298918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JSON 형식 결과 반환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793790" y="5318760"/>
            <a:ext cx="382952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응답: 원래 질의, 생성 답변, 4개 지표, 평가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790" y="5800606"/>
            <a:ext cx="382952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응답을 정규표현식 처리 후 parsing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93790" y="6282452"/>
            <a:ext cx="382952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결과를 DB에 저장하여 품질 추적, 통계 분석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101233" y="2437090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4대 평가 지표</a:t>
            </a:r>
            <a:endParaRPr lang="en-US" sz="2250" dirty="0"/>
          </a:p>
        </p:txBody>
      </p:sp>
      <p:sp>
        <p:nvSpPr>
          <p:cNvPr id="13" name="Shape 11"/>
          <p:cNvSpPr/>
          <p:nvPr/>
        </p:nvSpPr>
        <p:spPr>
          <a:xfrm>
            <a:off x="5101233" y="3015377"/>
            <a:ext cx="8742878" cy="4022884"/>
          </a:xfrm>
          <a:prstGeom prst="roundRect">
            <a:avLst>
              <a:gd name="adj" fmla="val 7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108853" y="3022997"/>
            <a:ext cx="8727638" cy="5548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301734" y="3146227"/>
            <a:ext cx="134219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지표명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037070" y="3146227"/>
            <a:ext cx="85486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한글 용어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8285083" y="3146227"/>
            <a:ext cx="161508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평가 내용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293310" y="3146227"/>
            <a:ext cx="335041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핵심 목적/의미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5108853" y="3577828"/>
            <a:ext cx="8727638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301734" y="3701058"/>
            <a:ext cx="134219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Faithfulness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037070" y="3701058"/>
            <a:ext cx="85486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충실성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/근거성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8285083" y="3701058"/>
            <a:ext cx="16150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생성된 답변이 컨텍스트에 충실한가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0293310" y="3701058"/>
            <a:ext cx="335041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환각 감지 및 시스템 신뢰성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(5점: 모든 정보를 문서에서 확인 가능)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5108853" y="4441031"/>
            <a:ext cx="8727638" cy="8632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301734" y="4564261"/>
            <a:ext cx="134219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Context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Relevance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7037070" y="4564261"/>
            <a:ext cx="85486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문맥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관련성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8285083" y="4564261"/>
            <a:ext cx="16150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검색된 문서와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질의의 연관성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0293310" y="4564261"/>
            <a:ext cx="335041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검색 단계의 품질 측정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(낮다면 검색 전략 개선 필요)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5108853" y="5304234"/>
            <a:ext cx="8727638" cy="8632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5301734" y="5427464"/>
            <a:ext cx="134219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Answer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Accuracy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7037070" y="5427464"/>
            <a:ext cx="85486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답변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정확도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8285083" y="5427464"/>
            <a:ext cx="16150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질의에 대한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답변의 정확성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0293310" y="5427464"/>
            <a:ext cx="335041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전체 시스템이 질문에 올바르게 답하도록 잘 구성되어 있는지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5108853" y="6167438"/>
            <a:ext cx="8727638" cy="8632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5301734" y="6290667"/>
            <a:ext cx="134219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Answer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Relevance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7037070" y="6290667"/>
            <a:ext cx="85486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답변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관련성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8285083" y="6290667"/>
            <a:ext cx="161508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답변과 질의의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직접적 연관성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10293310" y="6290667"/>
            <a:ext cx="335041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프롬프트 설계 효과 측정</a:t>
            </a:r>
            <a:endParaRPr lang="en-US" sz="1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01532" y="1097280"/>
            <a:ext cx="443507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 RAG 사용자 인터페이스 및 시스템 통합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93790" y="1497687"/>
            <a:ext cx="6118622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5.1. Streamlit 기반 UI 설계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2645807"/>
            <a:ext cx="3298984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페이지 구조 및 레이아웃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232666"/>
            <a:ext cx="40164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단일 페이지, 사이드바와 메인 영역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743087"/>
            <a:ext cx="40164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사이드바: 주요 설정 및 제어 기능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4253508"/>
            <a:ext cx="401645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메인 영역: 채팅 인터페이스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사용자 메시지 + 어시스턴트 응답 (시간순)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5090636"/>
            <a:ext cx="40164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입력 영역: 화면 하단의 고정 컴포넌트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3790" y="5601057"/>
            <a:ext cx="40164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반응형 디자인: 모바일 환경 사용 가능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93790" y="6111478"/>
            <a:ext cx="40164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3790" y="6621899"/>
            <a:ext cx="40164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15783" y="2645807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채팅 인터페이스 구현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5315783" y="3232666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대화 이력 저장 및 유지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15783" y="3743087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스트리밍 응답 → 사용자 대기시간 단축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15783" y="4253508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spinner: 검색 및 응답 생성 중임을 알림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15783" y="4763929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에러 처리: 사용자 친화적인 메시지,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기술적 세부사항 은폐, 구체적 해결법 안내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315783" y="5601057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새로운 메시지 추가 시 자동 스크롤로 확인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315783" y="6111478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메시지 출처 확인 가능 → 답변 신뢰성 향상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315783" y="6621899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836468" y="2645807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세션 관리 UI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9836468" y="3232666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사이드바에서 사용자가 여러 대화 관리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836468" y="3743087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새 세션 생성: 초기화 + 새로운 대화 시작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836468" y="4253508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세션 목록: 각 세션 이름, 최근 활동 시각 등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836468" y="4763929"/>
            <a:ext cx="4015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세션 전환: ChatHistoryDB에서 로드,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현재 세션 상태는 자동 저장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836468" y="5601057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세션 삭제: 확인 절차 추가하여 실수 방지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836468" y="6111478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활성 세션: 색상과 아이콘으로 구분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836468" y="6621899"/>
            <a:ext cx="4015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세션 통계: 사이드바 하단 (대화, 메시지 수)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1375" y="1060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프로젝트 개요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051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1.1 미션 배경 및 목표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7809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정부나라장터 환경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4330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매일 수 백 건의 입찰 공고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0002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제안 요청서(RFP): 수 백 페이지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669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문서 조사와 분석 부담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27809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프로젝트 추진 배경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332928" y="3433048"/>
            <a:ext cx="3843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대량의 입찰 문서 분석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000024"/>
            <a:ext cx="3843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핵심 정보 추출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4566999"/>
            <a:ext cx="3843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사용자의 질문에 답변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133975"/>
            <a:ext cx="38435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RAG 시스템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37527" y="27809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핵심 해결 과제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737527" y="3433048"/>
            <a:ext cx="41140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HWP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PDF 문서 처리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37527" y="4000024"/>
            <a:ext cx="41140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벡터 임베딩 기반 검색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37527" y="4566999"/>
            <a:ext cx="41140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LLM 기반 응답 시스템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37527" y="5133975"/>
            <a:ext cx="41140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사용자 친화적 UI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0411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최종 목표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793790" y="68065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OpenAI를 활용하여 나라장터의 기본 서비스가능여부 검토, 구현하는 프로토타입 시스템 개발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47992" y="870585"/>
            <a:ext cx="418861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 RAG 사용자 인터페이스 및 시스템 통합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93790" y="1248847"/>
            <a:ext cx="517207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5.2. 시스템 통합 아키텍처</a:t>
            </a:r>
            <a:endParaRPr lang="en-US" sz="3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57318"/>
            <a:ext cx="4770001" cy="41521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83598" y="2333268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모듈 간 데이터 흐름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883598" y="2887504"/>
            <a:ext cx="69605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사용자 질문 (Streamlit UI 입력) → app.py 이벤트 핸들러 수신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83598" y="3369350"/>
            <a:ext cx="69605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Retrieval 모듈: 질의 텍스트 전달하여 관련 문서 검색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83598" y="3851196"/>
            <a:ext cx="696051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Retrieval → VectorStoreManager: FAISS 인덱스에서 유사도 검색 실행, 텍스트 및 메타 데이터 반환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83598" y="4641413"/>
            <a:ext cx="69605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LLMProcessor 호출: 검색 chunk + 사용자 질의 → context → LLM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883598" y="5123259"/>
            <a:ext cx="69605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(5) LLMProcessor → OpenAI API: 응답 생성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83598" y="5605105"/>
            <a:ext cx="69605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(6) LLMProcessor → ChatHistoryDB: 질의와 응답(검색 청크 포함) 기록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83598" y="6086951"/>
            <a:ext cx="69605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(7) app.py로 답변 반환 → Streamlit UI를 통해 사용자에게 표시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883598" y="6568797"/>
            <a:ext cx="696051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에러 전파: 하위 모듈의 예외가 로깅 후 상위 모듈로 전파,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app.py에서 사용자 친화적인 오류 메시지로 변환</a:t>
            </a:r>
            <a:endParaRPr 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01532" y="954286"/>
            <a:ext cx="443507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 RAG 사용자 인터페이스 및 시스템 통합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93790" y="1354693"/>
            <a:ext cx="547616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5.2. 시스템 통합 아키텍처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793790" y="2502813"/>
            <a:ext cx="4847034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Config 기반 중앙 집중식 설정 관리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089672"/>
            <a:ext cx="55966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 클래스: Singleton Pattern, 애플리케이션 전체에서 동일한 인스턴스 공유, 일관된 설정과 메모리 효율성 보장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926800"/>
            <a:ext cx="55966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설정 파일: JSON 형식으로 가독성과 편집 용이성, 설정 누락 시 클래스 내부에 정의한 기본값 사용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4763929"/>
            <a:ext cx="55966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동적 설정 변경: top_k 설정은 UI를 통해 런타임에 동적 조정 가능, 즉시 다음 질의부터 적용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5601057"/>
            <a:ext cx="55966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환경 변수 override: 민감 정보는 환경 변수 우선 확인하여 보안 강화 및 배포 환경의 유연성 확보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93790" y="6438186"/>
            <a:ext cx="559665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설정 검증: app 시작 시 필수 설정 및 유효성 검증하여 런타임 에러를 사전에 방지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95981" y="2502813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로깅 및 모니터링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6895981" y="3089672"/>
            <a:ext cx="69481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포괄적인 로깅 체계 → 시스템 동작 추적 및 문제 진단 용이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895981" y="3600093"/>
            <a:ext cx="69481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로그 레벨: DEBUG, INFO, WARNING, ERROR, CRITICAL 5단계 중요도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95981" y="4110514"/>
            <a:ext cx="69481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일관된 로그 포맷: 타임스탬프(KST), 로그레벨, 모듈명, 함수명, 메시지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95981" y="4620935"/>
            <a:ext cx="69481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 로깅: 로그 파일이 일정 크기 초과 시 날짜별로  자동 저장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95981" y="5131356"/>
            <a:ext cx="69481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콘솔 로깅: 개발 환경에서 실시간 피드백 제공, 시각적으로 레벨 구분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895981" y="5641777"/>
            <a:ext cx="694813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성능 로깅: 검색, 임베딩, LLM 응답 생성 등 작업 실행 시간 측정 및 기록하여 병목 지점 식별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95981" y="6478905"/>
            <a:ext cx="694813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에러 로깅: 전체 예외 정보를 상세히 기록</a:t>
            </a:r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55192" y="1027033"/>
            <a:ext cx="468141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 RAG 사용자 인터페이스 및 시스템 통합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93790" y="1449705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5.3. 추가 기능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793790" y="2661642"/>
            <a:ext cx="4436745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Top-K 파라미터 조정 (1 ~ 20)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93790" y="3281005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UI 설정: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슬라이더를 활용하여 범위 설정, 기본값: 5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4164449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안내문 출력: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값이 높을수록 많은 문서 / 시간 및 비용 증가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5047893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미리보기: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슬라이더 조정 시 마지막 질의 재검색,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청크의 제목이나 첫 문장 미리보기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6276142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동적 조정 제안: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질의의 복합도  → Top-K 추천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5710" y="2661642"/>
            <a:ext cx="3249811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문서 업로드 및 인덱싱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585710" y="3281005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사용자가 직접 문서 추가 및 분석 가능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5710" y="3819644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파일 업로드: HWP, PDF 가능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5710" y="4358283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중복 검사: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 해시 계산 → 기존 DB와 비교 중복 시 처리 중단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5710" y="5241727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문서 처리: 진행 상황 표시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업로드 → 파싱 , 마크다운, 최소 전처리 → DB 저장 → 임베딩 생성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5710" y="6125170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임베딩 생성 선택: 즉시 / 나중에 수행 선택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85710" y="6663809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(5) 오류 처리: 오류 메시지 표시, 데이터 롤백 → DB 일관성</a:t>
            </a:r>
            <a:endParaRPr lang="en-US" sz="16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08733" y="1352074"/>
            <a:ext cx="492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 RAG 사용자 인터페이스 및 시스템 통합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971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5.3. 추가 기능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072884"/>
            <a:ext cx="39703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공공데이터 포털 업데이트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7249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공공데이터 포털에서 특정 기간 정보 수집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시작시각/종료시각: UI 입력 → DocumentDB 업데이트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589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중복 검사: 파일 해시 기반 중복 시 업로드 중단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259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문서 처리: 미중복 시 처리, 진행상황 표시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928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오류 처리: 오류 메시지 표시, 데이터 롤백 → DB 일관성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0728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검색 결과 시각화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9521" y="37249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청크 카드: 각 검색 결과를 접거나 펼칠 수 있음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헤더: 문서명, 페이지 번호, 유사도 점수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펼칠 시 청크 텍스트, 질의와 일치하면 강조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0177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유사도 점수 시각화: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유사도 0~1 정규화, 색상막대 표현 → 직관성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9476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문서 분포 차트: 파이 / 막대 차트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출처 문서 시각화, 특정 문서 필터링</a:t>
            </a:r>
            <a:endParaRPr lang="en-US" sz="17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1375" y="785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 결론 및 향후 계획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301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6.1. 프로젝트 성과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02965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기술적 성과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2999184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시스템 아키텍처: 계층화 설계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모듈 독립성과 유지보수성 확보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29063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문서 파이프라인 완전 자동화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SHA-256 해시 기반 중복 검출: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저장 공간과 임베딩 비용 절감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21843"/>
            <a:ext cx="39795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3단계 전처리 과정: 효율 증가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다양한 임베딩 실험 가능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21.5% 토큰 절약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4357" y="2999184"/>
            <a:ext cx="370617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임베딩 및 벡터 저장소 확장성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embedding-3-small, 1536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FAISS IndexFlatL2 인덱스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포괄적인 메타데이터 첨부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출처 추적 및 재현성 보장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4357" y="5017770"/>
            <a:ext cx="37061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(5) 다단계 검색 시스템 : PR 균형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1차 광범위 검색: 전체 DB 유사도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2차 심층 검색: 파일 해시, 문서 고정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4357" y="6310551"/>
            <a:ext cx="37061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01557" y="2999184"/>
            <a:ext cx="42500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(6) LLM 통합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gpt-5-mini: 빠른 속도, 낮은 비용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긴 대화도 토큰 한도에서 컨텍스트 유지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01557" y="4291965"/>
            <a:ext cx="42500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(7) LLM Judge 기반 평가 시스템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Faithfulness, Context Relevance,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Answer Accuracy, Answer Relevance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01557" y="5584746"/>
            <a:ext cx="42500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(8) UI/UX: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Streamlit 기반 : 직관성과 기능성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세션 관리, 스트리밍 응답, 검색 시각화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601557" y="6877526"/>
            <a:ext cx="42500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43059" y="6788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 결론 및 향후 계획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93790" y="1101566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6.1. 프로젝트 성과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793790" y="1861066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정량적 지표</a:t>
            </a:r>
            <a:endParaRPr lang="en-US" sz="2500" dirty="0"/>
          </a:p>
        </p:txBody>
      </p:sp>
      <p:sp>
        <p:nvSpPr>
          <p:cNvPr id="5" name="Shape 3"/>
          <p:cNvSpPr/>
          <p:nvPr/>
        </p:nvSpPr>
        <p:spPr>
          <a:xfrm>
            <a:off x="793790" y="2588181"/>
            <a:ext cx="13042821" cy="4962525"/>
          </a:xfrm>
          <a:prstGeom prst="roundRect">
            <a:avLst>
              <a:gd name="adj" fmla="val 65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595801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17032" y="2732603"/>
            <a:ext cx="19650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구분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3420428" y="2732603"/>
            <a:ext cx="51256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지표 내용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984456" y="2732603"/>
            <a:ext cx="46291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정량적 성과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801410" y="3214211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17032" y="3351014"/>
            <a:ext cx="19650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전처리 효율성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3420428" y="3351014"/>
            <a:ext cx="51256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원본 대비 평균 토큰 절약률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984456" y="3351014"/>
            <a:ext cx="46291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21.5 %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801410" y="3832622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17032" y="3969425"/>
            <a:ext cx="19650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HWP 전처리 속도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3420428" y="3969425"/>
            <a:ext cx="51256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문서 1건 당 처리 속도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8984456" y="3969425"/>
            <a:ext cx="46291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문서 1건당 1초 (PDF: 2초당 1페이지)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801410" y="4451033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17032" y="4587835"/>
            <a:ext cx="19650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비용 절감 효과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3420428" y="4587835"/>
            <a:ext cx="51256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문서당 임베딩 비용 절감 (USD)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8984456" y="4587835"/>
            <a:ext cx="46291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0.000193 (문서 8만개 기준 $15.3)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801410" y="5069443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17032" y="5206246"/>
            <a:ext cx="19650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중복 제거 성과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3420428" y="5206246"/>
            <a:ext cx="51256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감지 및 제거된 중복 문서 수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8984456" y="5206246"/>
            <a:ext cx="46291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 건</a:t>
            </a:r>
            <a:endParaRPr lang="en-US" sz="1650" dirty="0"/>
          </a:p>
        </p:txBody>
      </p:sp>
      <p:sp>
        <p:nvSpPr>
          <p:cNvPr id="26" name="Shape 24"/>
          <p:cNvSpPr/>
          <p:nvPr/>
        </p:nvSpPr>
        <p:spPr>
          <a:xfrm>
            <a:off x="801410" y="5687854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17032" y="5824657"/>
            <a:ext cx="19650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응답 생성 시간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3420428" y="5824657"/>
            <a:ext cx="51256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gpt-5-mini 평균 응답 시간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8984456" y="5824657"/>
            <a:ext cx="46291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 초 ~ 5 초</a:t>
            </a:r>
            <a:endParaRPr lang="en-US" sz="1650" dirty="0"/>
          </a:p>
        </p:txBody>
      </p:sp>
      <p:sp>
        <p:nvSpPr>
          <p:cNvPr id="30" name="Shape 28"/>
          <p:cNvSpPr/>
          <p:nvPr/>
        </p:nvSpPr>
        <p:spPr>
          <a:xfrm>
            <a:off x="801410" y="6306264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17032" y="6443067"/>
            <a:ext cx="19650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DB 응답 시간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3420428" y="6443067"/>
            <a:ext cx="51256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ChatHistoryDB 메시지 조회 시간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984456" y="6443067"/>
            <a:ext cx="46291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10ms 이내</a:t>
            </a:r>
            <a:endParaRPr lang="en-US" sz="1650" dirty="0"/>
          </a:p>
        </p:txBody>
      </p:sp>
      <p:sp>
        <p:nvSpPr>
          <p:cNvPr id="34" name="Shape 32"/>
          <p:cNvSpPr/>
          <p:nvPr/>
        </p:nvSpPr>
        <p:spPr>
          <a:xfrm>
            <a:off x="801410" y="6924675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17032" y="7061478"/>
            <a:ext cx="19650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FAISS 검색 시간</a:t>
            </a:r>
            <a:endParaRPr lang="en-US" sz="1650" dirty="0"/>
          </a:p>
        </p:txBody>
      </p:sp>
      <p:sp>
        <p:nvSpPr>
          <p:cNvPr id="36" name="Text 34"/>
          <p:cNvSpPr/>
          <p:nvPr/>
        </p:nvSpPr>
        <p:spPr>
          <a:xfrm>
            <a:off x="3420428" y="7061478"/>
            <a:ext cx="51256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수천 벡터 대상 최근접 이웃 검색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8984456" y="7061478"/>
            <a:ext cx="46291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10ms ~ 50 ms</a:t>
            </a:r>
            <a:endParaRPr lang="en-US" sz="16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1375" y="1546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 결론 및 향후 계획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914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6.2. 핵심 인사이트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267194"/>
            <a:ext cx="2918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RAG 시스템 설계 원칙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833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전처리: 노이즈 제거 + 의미 보존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1531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청킹: 페이지 경계 또는 의미 단위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8228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다단계 검색: 후보 선정 후 정밀 검색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4926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Metadata: 해시 기반 재현성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1624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한국어는 영어에 비해 청크 크기 20% 크게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3267194"/>
            <a:ext cx="3173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팀 협업 및 프로젝트 관리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32928" y="38483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인터페이스 우선 설계: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각 모듈의 인터페이스 문서화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병렬 개발과 원활한 통합 가능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14111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점진적 통합으로 위험 분산: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매주마다 완성된 모듈을 통합 및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End-to-end test 수행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3267194"/>
            <a:ext cx="2837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기술 선택 Trade-off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384833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모델 의존성: 비용증가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향후 오픈소스 모델 전환 가능성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77821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SQLite: 초기 개발과 배포에 적합,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PostgreSQL (대규모)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70809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FAISS IndexFlatL2: 소규모에 적합,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IndexIVFFlat, IndexHNSW (대규모)</a:t>
            </a:r>
            <a:endParaRPr lang="en-US" sz="17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1375" y="1794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 결론 및 향후 계획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39447"/>
            <a:ext cx="5708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6.3. 한계점 및 개선 과제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5152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현재 시스템의 제약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167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단순 유사도 기반 검색 → 의도 분류, 엔티티 인식 추가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영어 중심 모델 → 한국어 특화 모델 파인튜닝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12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소규모 데이터용 시스템 → 대규모: PostgreSQL, IndexHNSW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682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단일 사용자 환경 → 실제 배포 시 보안 필요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5152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사용자 피드백 부재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41673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팀 내부 테스트에만 의존: 파일럿 사용자 피드백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342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조달 분야 전문가나 법률 자문 등 전문적 검증 필요: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전문성 확보, 출력의 검토 및 개선</a:t>
            </a:r>
            <a:endParaRPr lang="en-US" sz="17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17925" y="62079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 결론 및 향후 계획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0218" y="1063704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6.4. 향후 개발 계획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790218" y="2333625"/>
            <a:ext cx="3428167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단기 계획 (1개월 이내)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0218" y="2982754"/>
            <a:ext cx="398228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파일럿 사용자 테스트: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사용성, 정확성, 유용성 피드백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218" y="3908108"/>
            <a:ext cx="3982283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검색 품질 개선: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하이브리드 (BM25 + 벡터 검색)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Reranking → 검색 정밀도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0218" y="5194578"/>
            <a:ext cx="398228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프롬프트 최적화: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Few-shot 예제, CoT 프롬프팅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0218" y="6119932"/>
            <a:ext cx="398228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질문과 응답 캐싱: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LLM 호출 중복 방지 및 비용 절감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0904" y="2333625"/>
            <a:ext cx="356258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중기 계획 (3개월 이내)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30904" y="2982754"/>
            <a:ext cx="3983593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한국어 특화 모델 파인튜닝: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입찰 공고 도메인 한국어 Corpus 활용,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LLaMA, Mistral, Solar 등 오픈소스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0904" y="4269224"/>
            <a:ext cx="3983593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DB migration: PostgreSQL (대규모)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0904" y="4833461"/>
            <a:ext cx="398359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FAISS 인덱스 업그레이드: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IndexIVFFlat, IndexHNSW (대규모)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0904" y="5758815"/>
            <a:ext cx="398359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멀티모달 지원: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OCR 및 표 인식 → 이미지와 표 처리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30904" y="6684169"/>
            <a:ext cx="398359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(5) 보안 기능 구현: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OAuth 2.0 기반 인증, API 키 보호 등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901" y="2333625"/>
            <a:ext cx="357782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장기 계획 (6개월 이상)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72901" y="2982754"/>
            <a:ext cx="398228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(1) 자동 문서 업데이트 시스템: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나라장터 연동, 자동 수집 및 업데이트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901" y="3908108"/>
            <a:ext cx="3982283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(2) 대화형 분석 도구 개발: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자연어 질의를 SQL 또는 Python 코드 변환, 데이터 탐색 및 시각화 기능 제공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72901" y="5194578"/>
            <a:ext cx="398228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(3) 사용자의 질의 및 관심 분야 학습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새로운 공고를 능동적으로 추천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72901" y="6119932"/>
            <a:ext cx="3982283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(4) 엔터프라이즈 기능: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팀 단위 협업, Workflow 자동화, 대시보드 제공 등 조직 차원의 사용 지원</a:t>
            </a:r>
            <a:endParaRPr lang="en-US" sz="17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1375" y="1479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 결론 및 향후 계획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246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6.5. 감사의 말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9735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본 프로젝트는 코드잇 AI 4기 교육 과정의 일환으로 수행되어, 교육팀의 체계적인 커리큘럼, 멘토님들의 기술적 조언, 그리고 팀원들의 전문성과 헌신 덕분에 성공적으로 마무리될 수 있었습니다.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54542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팀원들의 헌신: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신승목님 (데이터 엔지니어): 데이터 파이프라인 및 DB 구축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김명환님 (머신러닝 엔지니어): 임베딩 처리, FAISS 인덱스 최적화, 다단계 검색 시스템 완성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이민규님 (AI 리서처): LLM 통합, 프롬프트 엔지니어링, 평가 시스템 구축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오형주님 (프론트엔드 엔지니어): Streamlit 기반 UI 개발 및 모든 모듈 통합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0242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오픈소스 커뮤니티와 도구를 제공한 개발자들에게 깊은 감사를 표하며, 본 프로젝트가 RAG 시스템 구축을 고민하는 이들에게 기여하고 본 프로젝트가 RAG 시스템 구축을 고민하는 이들에게 기여하고 AI 기술 민주화에 보탬이 되기를 바랍니다.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1375" y="1136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프로젝트 개요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818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1.2 프로젝트 정보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85761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프로젝트명 및 팀 구성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509724"/>
            <a:ext cx="719506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프로젝트명: 살피다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67307"/>
            <a:ext cx="719506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팀 구성 및 역할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824889"/>
            <a:ext cx="71950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신승목(데이터 엔지니어): 문서 전처리 및 DB 파이프라인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1864"/>
            <a:ext cx="71950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김명환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(머신러닝 엔지니어): 임베딩 변환, FAISS 저장, 로직 검토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58840"/>
            <a:ext cx="71950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이민규(AI 리서쳐): LLM 기반 프롬프트 엔지니어링, RAG 평가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25816"/>
            <a:ext cx="71950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오형주(프론트엔드 엔지니어): UI 개발(Streamlit) 및 시스템 통합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549878" y="285761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개발 기간 및 일정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49878" y="3509724"/>
            <a:ext cx="52942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개발 기간: 2025년 11월 10일 ~ 11월 28일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(총 3주)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549878" y="4439603"/>
            <a:ext cx="5294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1주차(11/10~11/14): 기반 구축 단계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549878" y="5006578"/>
            <a:ext cx="52942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2주차(11/17~11/21):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핵심 기능 개발 및 모듈 통합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549878" y="5936456"/>
            <a:ext cx="5294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3주차(11/24~11/28): 최적화 및 마무리 단계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1375" y="1151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프로젝트 개요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96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1.2 프로젝트 정보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957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기술 스택</a:t>
            </a:r>
            <a:endParaRPr lang="en-US" sz="2650" dirty="0"/>
          </a:p>
        </p:txBody>
      </p:sp>
      <p:sp>
        <p:nvSpPr>
          <p:cNvPr id="5" name="Shape 3"/>
          <p:cNvSpPr/>
          <p:nvPr/>
        </p:nvSpPr>
        <p:spPr>
          <a:xfrm>
            <a:off x="793790" y="3161228"/>
            <a:ext cx="130428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16884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343" y="3312557"/>
            <a:ext cx="1860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기능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349704" y="3312557"/>
            <a:ext cx="102524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라이브러리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81916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3962876"/>
            <a:ext cx="1860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문서 처리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349704" y="3962876"/>
            <a:ext cx="102524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PyMuPDF, pymupdf4llm, 자체 개발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helper-hwp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라이브러리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46948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613196"/>
            <a:ext cx="1860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데이터 저장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349704" y="4613196"/>
            <a:ext cx="102524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SQLite (메타데이터, 채팅 이력)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511980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343" y="5263515"/>
            <a:ext cx="1860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임베딩/검색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3349704" y="5263515"/>
            <a:ext cx="102524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text-embedding-3-small 모델, FAISS, LangChain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01410" y="577012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28343" y="5913834"/>
            <a:ext cx="1860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LLM 계층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3349704" y="5913834"/>
            <a:ext cx="102524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GPT 시리즈 모델 (gpt-5-mini, gpt-4o), ConversationChain, ConversationSummaryMemory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642044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343" y="6564154"/>
            <a:ext cx="1860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사용자 인터페이스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3349704" y="6564154"/>
            <a:ext cx="102524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Streamlit 프레임워크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14309" y="562332"/>
            <a:ext cx="2300407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프로젝트 개요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715685" y="923449"/>
            <a:ext cx="5056584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1.3 시스템 Architecture</a:t>
            </a:r>
            <a:endParaRPr lang="en-US" sz="3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543" y="1981438"/>
            <a:ext cx="7088624" cy="61705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48512" y="1940123"/>
            <a:ext cx="4873704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048512" y="2492097"/>
            <a:ext cx="276046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계층화 구조 채택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048512" y="3021092"/>
            <a:ext cx="487370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사용자 계층: RAG 시스템 이용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048512" y="3379946"/>
            <a:ext cx="4873704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애플리케이션 계층: 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사용자 요청 → 비즈니스 로직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048512" y="4033242"/>
            <a:ext cx="487370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비즈니스 로직 계층: 핵심 로직 처리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9048512" y="4392097"/>
            <a:ext cx="487370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데이터 접근 계층: DB, 벡터 인덱스 관리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9048512" y="4750951"/>
            <a:ext cx="487370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저장 계층: SQLite, FAISS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1375" y="865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프로젝트 개요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310759"/>
            <a:ext cx="6233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1.3 시스템 Architecture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14851"/>
            <a:ext cx="6788468" cy="44938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43280" y="2586514"/>
            <a:ext cx="36584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데이터 파이프라인 흐름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143280" y="3238619"/>
            <a:ext cx="5700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문서 수집: 파일 해시 기반 중복 검사, DB 저장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143280" y="3680817"/>
            <a:ext cx="5700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임베딩 생성:  청킹, 임베딩(1536차원) 후 FAISS 인덱스에 저장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143280" y="4485918"/>
            <a:ext cx="5700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검색: 사용자 질의 임베딩, 유사도 검색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43280" y="4928116"/>
            <a:ext cx="5700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응답 생성: LLM이 답변 생성,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질의/답변 및 검색된 청크 → DB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68351" y="80391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프로젝트 개요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159907"/>
            <a:ext cx="498598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1.3 시스템 Architecture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1799392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주요 기술 구성 요소</a:t>
            </a:r>
            <a:endParaRPr lang="en-US" sz="2100" dirty="0"/>
          </a:p>
        </p:txBody>
      </p:sp>
      <p:sp>
        <p:nvSpPr>
          <p:cNvPr id="5" name="Shape 3"/>
          <p:cNvSpPr/>
          <p:nvPr/>
        </p:nvSpPr>
        <p:spPr>
          <a:xfrm>
            <a:off x="793790" y="2411730"/>
            <a:ext cx="13042821" cy="5013960"/>
          </a:xfrm>
          <a:prstGeom prst="roundRect">
            <a:avLst>
              <a:gd name="adj" fmla="val 5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419350"/>
            <a:ext cx="13027581" cy="523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980" y="2535793"/>
            <a:ext cx="20628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모듈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416379" y="2535793"/>
            <a:ext cx="17907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역할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577602" y="2535793"/>
            <a:ext cx="80699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핵심 기술 및 특징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801410" y="2942511"/>
            <a:ext cx="13027581" cy="523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980" y="3058954"/>
            <a:ext cx="20628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416379" y="3058954"/>
            <a:ext cx="17907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중앙 집중식 설정 관리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577602" y="3058954"/>
            <a:ext cx="80699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config.json 파일, 싱글톤 패턴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801410" y="3465671"/>
            <a:ext cx="13027581" cy="523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980" y="3582114"/>
            <a:ext cx="20628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DocumentProcessor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3416379" y="3582114"/>
            <a:ext cx="17907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문서 변환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5577602" y="3582114"/>
            <a:ext cx="80699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PyMuPDF, pymupdf4llm,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helper-hwp,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페이지 마커 삽입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801410" y="3988832"/>
            <a:ext cx="13027581" cy="523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82980" y="4105275"/>
            <a:ext cx="20628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EmbeddingProcessor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3416379" y="4105275"/>
            <a:ext cx="17907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청킹 및 임베딩 생성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5577602" y="4105275"/>
            <a:ext cx="80699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3단계 전처리 파이프라인, RecursiveCharacterTextSplitter,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text-embedding-3-small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801410" y="4511993"/>
            <a:ext cx="13027581" cy="523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82980" y="4628436"/>
            <a:ext cx="20628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VectorStoreManager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3416379" y="4628436"/>
            <a:ext cx="17907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벡터 인덱스 관리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5577602" y="4628436"/>
            <a:ext cx="80699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FAISS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(LangChain 래퍼), IndexFlatL2 기반 검색,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Document.metadata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에서 통합 관리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801410" y="5035153"/>
            <a:ext cx="13027581" cy="523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982980" y="5151596"/>
            <a:ext cx="20628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Retrieval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3416379" y="5151596"/>
            <a:ext cx="17907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검색 수행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5577602" y="5151596"/>
            <a:ext cx="80699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청크 기반 검색, 페이지 기반 검색 모드 지원, 메타데이터 필터링</a:t>
            </a:r>
            <a:endParaRPr lang="en-US" sz="1400" dirty="0"/>
          </a:p>
        </p:txBody>
      </p:sp>
      <p:sp>
        <p:nvSpPr>
          <p:cNvPr id="30" name="Shape 28"/>
          <p:cNvSpPr/>
          <p:nvPr/>
        </p:nvSpPr>
        <p:spPr>
          <a:xfrm>
            <a:off x="801410" y="5558314"/>
            <a:ext cx="13027581" cy="8134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982980" y="5674757"/>
            <a:ext cx="20628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LLMProcessor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3416379" y="5674757"/>
            <a:ext cx="17907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응답 생성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5577602" y="5674757"/>
            <a:ext cx="806993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GPT 모델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LangChain ConversationChain 및 ConversationSummaryMemory로 컨텍스트 유지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801410" y="6371749"/>
            <a:ext cx="13027581" cy="5231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82980" y="6488192"/>
            <a:ext cx="20628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ChatHistoryDB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3416379" y="6488192"/>
            <a:ext cx="17907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대화 이력 관리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5577602" y="6488192"/>
            <a:ext cx="80699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SQLite, 세션 기반 그룹화, 검색된 청크 정보(JSON) 저장</a:t>
            </a:r>
            <a:endParaRPr lang="en-US" sz="1400" dirty="0"/>
          </a:p>
        </p:txBody>
      </p:sp>
      <p:sp>
        <p:nvSpPr>
          <p:cNvPr id="38" name="Shape 36"/>
          <p:cNvSpPr/>
          <p:nvPr/>
        </p:nvSpPr>
        <p:spPr>
          <a:xfrm>
            <a:off x="801410" y="6894909"/>
            <a:ext cx="13027581" cy="5231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982980" y="7011352"/>
            <a:ext cx="20628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UI Module</a:t>
            </a:r>
            <a:endParaRPr lang="en-US" sz="1400" dirty="0"/>
          </a:p>
        </p:txBody>
      </p:sp>
      <p:sp>
        <p:nvSpPr>
          <p:cNvPr id="40" name="Text 38"/>
          <p:cNvSpPr/>
          <p:nvPr/>
        </p:nvSpPr>
        <p:spPr>
          <a:xfrm>
            <a:off x="3416379" y="7011352"/>
            <a:ext cx="17907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사용자 인터페이스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5577602" y="7011352"/>
            <a:ext cx="806993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Streamlit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(세션 상태 관리: st.session_state), @st.cache_resource를 통한 DB 인스턴스 캐싱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50560" y="595551"/>
            <a:ext cx="2721769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데이터 수집 및 전처리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58071" y="1020485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2.1 문서 수집 전략</a:t>
            </a:r>
            <a:endParaRPr lang="en-US" sz="4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967" y="2265759"/>
            <a:ext cx="2390061" cy="51261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23943" y="2238732"/>
            <a:ext cx="4998482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문서 수집: 파일 해시 기반 중복 검사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3923943" y="2861429"/>
            <a:ext cx="995588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SHA-256 해시 이용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923943" y="3283625"/>
            <a:ext cx="995588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중복 검사: 파일 입력 시 해시 값 계산, 신규 파일만 처리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DB에 이미 존재할 경우 중복으로 판단 → 변환 및 저장 생략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3923943" y="4193143"/>
            <a:ext cx="3644622" cy="406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Metadata 추출 및 관리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3923943" y="4815840"/>
            <a:ext cx="995588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파일 Metadata: 파일 해시, 파일명, 파일 크기, 총 페이지, 생성 시각, 수정 시각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3923943" y="5238036"/>
            <a:ext cx="995588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페이지 수: (PDF)PyMuPDF, (HWP)Markdown 40줄마다 페이지 마커 추가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3923943" y="5660231"/>
            <a:ext cx="995588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시각 정보: KST(ISO 8601 형식)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2025-11-28T06:59:28Z</dcterms:created>
  <dcterms:modified xsi:type="dcterms:W3CDTF">2025-11-28T06:59:28Z</dcterms:modified>
</cp:coreProperties>
</file>